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89" r:id="rId7"/>
    <p:sldId id="281" r:id="rId8"/>
    <p:sldId id="282" r:id="rId9"/>
    <p:sldId id="266" r:id="rId10"/>
    <p:sldId id="286" r:id="rId11"/>
    <p:sldId id="283" r:id="rId12"/>
    <p:sldId id="287" r:id="rId13"/>
    <p:sldId id="284" r:id="rId14"/>
    <p:sldId id="288" r:id="rId15"/>
    <p:sldId id="28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5" autoAdjust="0"/>
    <p:restoredTop sz="90655" autoAdjust="0"/>
  </p:normalViewPr>
  <p:slideViewPr>
    <p:cSldViewPr snapToGrid="0">
      <p:cViewPr varScale="1">
        <p:scale>
          <a:sx n="82" d="100"/>
          <a:sy n="82" d="100"/>
        </p:scale>
        <p:origin x="473" y="3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40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7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3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0588" y="2472612"/>
            <a:ext cx="11654277" cy="4057578"/>
          </a:xfrm>
        </p:spPr>
        <p:txBody>
          <a:bodyPr anchor="ctr"/>
          <a:lstStyle/>
          <a:p>
            <a:pPr algn="ctr"/>
            <a:r>
              <a:rPr lang="en-US" sz="2800" cap="none"/>
              <a:t>Factors Affecting STEM Degree Completion At Public Universities In The United States</a:t>
            </a:r>
            <a:br>
              <a:rPr lang="en-US"/>
            </a:br>
            <a:br>
              <a:rPr lang="en-US"/>
            </a:br>
            <a:r>
              <a:rPr lang="en-US" sz="2800" cap="none"/>
              <a:t>A quantitative analysis of IPEDS 2022 data</a:t>
            </a:r>
            <a:br>
              <a:rPr lang="en-US" sz="2800" cap="none"/>
            </a:br>
            <a:br>
              <a:rPr lang="en-US" sz="2800" cap="none"/>
            </a:br>
            <a:r>
              <a:rPr lang="en-US" sz="2800" cap="none"/>
              <a:t>Your name: Biniam Abebe</a:t>
            </a:r>
            <a:br>
              <a:rPr lang="en-US" sz="2800" cap="none"/>
            </a:br>
            <a:r>
              <a:rPr lang="en-US" sz="2800" cap="none"/>
              <a:t>Date: July 21, 2024</a:t>
            </a:r>
            <a:br>
              <a:rPr lang="en-US" sz="2800" cap="none"/>
            </a:br>
            <a:r>
              <a:rPr lang="en-US" sz="2800" cap="none"/>
              <a:t>University of North Texas, ADTA 5410-400</a:t>
            </a:r>
            <a:endParaRPr lang="en-US" sz="2800" dirty="0"/>
          </a:p>
        </p:txBody>
      </p:sp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F211B3D9-0152-0B83-9617-25E1E0D26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73"/>
    </mc:Choice>
    <mc:Fallback>
      <p:transition spd="slow" advTm="13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 Implications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54627" y="2520854"/>
            <a:ext cx="6775581" cy="3032733"/>
          </a:xfrm>
        </p:spPr>
        <p:txBody>
          <a:bodyPr>
            <a:noAutofit/>
          </a:bodyPr>
          <a:lstStyle/>
          <a:p>
            <a:r>
              <a:rPr lang="en-US" dirty="0"/>
              <a:t>Potential for accurate forecasting of STEM completion rates</a:t>
            </a:r>
          </a:p>
          <a:p>
            <a:r>
              <a:rPr lang="en-US" dirty="0"/>
              <a:t>Value for:</a:t>
            </a:r>
          </a:p>
          <a:p>
            <a:pPr lvl="1"/>
            <a:r>
              <a:rPr lang="en-US" dirty="0"/>
              <a:t>Resource allocation</a:t>
            </a:r>
          </a:p>
          <a:p>
            <a:pPr lvl="1"/>
            <a:r>
              <a:rPr lang="en-US" dirty="0"/>
              <a:t>Program planning</a:t>
            </a:r>
          </a:p>
          <a:p>
            <a:pPr lvl="1"/>
            <a:r>
              <a:rPr lang="en-US" dirty="0"/>
              <a:t>Developing targeted interventions</a:t>
            </a:r>
          </a:p>
          <a:p>
            <a:r>
              <a:rPr lang="en-US" dirty="0"/>
              <a:t>Insights for addressing disparities in STEM education</a:t>
            </a:r>
          </a:p>
          <a:p>
            <a:r>
              <a:rPr lang="en-US" dirty="0"/>
              <a:t>Guide for policymakers and educators in decision-making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DB75E282-6E98-9A28-D532-ADE619EB2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26"/>
    </mc:Choice>
    <mc:Fallback>
      <p:transition spd="slow" advTm="41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560"/>
            <a:ext cx="7102151" cy="603771"/>
          </a:xfrm>
        </p:spPr>
        <p:txBody>
          <a:bodyPr anchor="b"/>
          <a:lstStyle/>
          <a:p>
            <a:r>
              <a:rPr lang="en-US" dirty="0"/>
              <a:t> Limitations and Future 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169730"/>
            <a:ext cx="5733772" cy="448990"/>
          </a:xfrm>
        </p:spPr>
        <p:txBody>
          <a:bodyPr/>
          <a:lstStyle/>
          <a:p>
            <a:r>
              <a:rPr lang="en-US" dirty="0"/>
              <a:t>Limitations: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914" y="1618720"/>
            <a:ext cx="5733773" cy="1642329"/>
          </a:xfrm>
        </p:spPr>
        <p:txBody>
          <a:bodyPr>
            <a:noAutofit/>
          </a:bodyPr>
          <a:lstStyle/>
          <a:p>
            <a:r>
              <a:rPr lang="en-US" dirty="0"/>
              <a:t>Single year of data (2022)</a:t>
            </a:r>
          </a:p>
          <a:p>
            <a:r>
              <a:rPr lang="en-US" dirty="0"/>
              <a:t>Potential for overfitting despite Ridge Regression</a:t>
            </a:r>
          </a:p>
          <a:p>
            <a:r>
              <a:rPr lang="en-US" dirty="0"/>
              <a:t>Limited variables chosen from IPEDS dataset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177" y="3372457"/>
            <a:ext cx="3943627" cy="448989"/>
          </a:xfrm>
        </p:spPr>
        <p:txBody>
          <a:bodyPr/>
          <a:lstStyle/>
          <a:p>
            <a:r>
              <a:rPr lang="en-US" dirty="0"/>
              <a:t>Future Research: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37119" y="4212714"/>
            <a:ext cx="5084701" cy="232619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other regularization techniques eq. Elastic 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multi-year data for temporal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additional external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 out-of-sample validation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C806D0B8-0CCC-28A6-A1CE-424C28C5F7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82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"/>
    </mc:Choice>
    <mc:Fallback>
      <p:transition spd="slow" advTm="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C609E56-F1A0-28BD-B96E-6EA375AF6AC4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8763000" cy="357096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Ridge Regression model provides robust predictions for STEM degree completion rates</a:t>
            </a:r>
          </a:p>
          <a:p>
            <a:pPr algn="l"/>
            <a:r>
              <a:rPr lang="en-US" dirty="0"/>
              <a:t>Key factors: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demographic composition, notably White, Hispanic/Latino, and Asian student completion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Financial factors less influential than expected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Results offer a valuable starting point for improving STEM degree completion rates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Call to action: Use these insights to develop targeted interventions and policies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8AC8AF74-54E6-9A20-5559-D95B395E71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31"/>
    </mc:Choice>
    <mc:Fallback>
      <p:transition spd="slow" advTm="40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384" y="3233437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Biniam Abebe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9585168" cy="212117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STEM education is crucial for innovation and economic growth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What factors affect STEM degree completion rates at public universities in the United States?</a:t>
            </a:r>
          </a:p>
          <a:p>
            <a:endParaRPr lang="en-US" dirty="0"/>
          </a:p>
          <a:p>
            <a:r>
              <a:rPr lang="en-US" dirty="0"/>
              <a:t>Objectives: </a:t>
            </a:r>
          </a:p>
          <a:p>
            <a:pPr marL="852678" lvl="2"/>
            <a:r>
              <a:rPr lang="en-US" b="0" dirty="0"/>
              <a:t>Identify key demographic and institutional variables</a:t>
            </a:r>
          </a:p>
          <a:p>
            <a:pPr marL="852678" lvl="2"/>
            <a:r>
              <a:rPr lang="en-US" b="0" dirty="0"/>
              <a:t>Develop a predictive model for STEM completion rates</a:t>
            </a:r>
          </a:p>
          <a:p>
            <a:pPr marL="852678" lvl="2"/>
            <a:r>
              <a:rPr lang="en-US" b="0" dirty="0"/>
              <a:t>Provide insights for policymakers and educators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72A0AB04-7C6F-94EC-C3CA-BCD113214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63"/>
    </mc:Choice>
    <mc:Fallback>
      <p:transition spd="slow" advTm="20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AE2E-93DC-B0CA-B95C-4D970A5F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Review: 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141E4-A043-28EC-AD47-D50253BCC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2763078"/>
            <a:ext cx="8833983" cy="34070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    STEM education is crucial for national competitiveness (NSF, 2020)</a:t>
            </a:r>
          </a:p>
          <a:p>
            <a:r>
              <a:rPr lang="en-US" dirty="0"/>
              <a:t>    Factors affecting degree completion:</a:t>
            </a:r>
          </a:p>
          <a:p>
            <a:pPr marL="852678" lvl="2"/>
            <a:r>
              <a:rPr lang="en-US" dirty="0"/>
              <a:t>Academic and social integration (Tinto, 1993)Demographic characteristics (</a:t>
            </a:r>
            <a:r>
              <a:rPr lang="en-US" dirty="0" err="1"/>
              <a:t>Astin</a:t>
            </a:r>
            <a:r>
              <a:rPr lang="en-US" dirty="0"/>
              <a:t>, 1993)</a:t>
            </a:r>
          </a:p>
          <a:p>
            <a:pPr marL="852678" lvl="2"/>
            <a:r>
              <a:rPr lang="en-US" dirty="0"/>
              <a:t>Institutional factors (Pascarella &amp; </a:t>
            </a:r>
            <a:r>
              <a:rPr lang="en-US" dirty="0" err="1"/>
              <a:t>Terenzini</a:t>
            </a:r>
            <a:r>
              <a:rPr lang="en-US" dirty="0"/>
              <a:t>, 2005)</a:t>
            </a:r>
          </a:p>
          <a:p>
            <a:pPr marL="285750"/>
            <a:r>
              <a:rPr lang="en-US" dirty="0"/>
              <a:t>STEM-specific challenges:</a:t>
            </a:r>
          </a:p>
          <a:p>
            <a:pPr marL="854964" lvl="1"/>
            <a:r>
              <a:rPr lang="en-US" dirty="0"/>
              <a:t>Lower retention rates than non-STEM fields (Chen &amp; </a:t>
            </a:r>
            <a:r>
              <a:rPr lang="en-US" dirty="0" err="1"/>
              <a:t>Soldner</a:t>
            </a:r>
            <a:r>
              <a:rPr lang="en-US" dirty="0"/>
              <a:t>, 2013)</a:t>
            </a:r>
          </a:p>
          <a:p>
            <a:pPr marL="854964" lvl="1"/>
            <a:r>
              <a:rPr lang="en-US" dirty="0"/>
              <a:t>Self-efficacy and prior preparation crucial (Pickett &amp; Wall, 2006)</a:t>
            </a:r>
          </a:p>
          <a:p>
            <a:pPr marL="854964" lvl="1"/>
            <a:r>
              <a:rPr lang="en-US" dirty="0"/>
              <a:t>Additional barriers for minority groups and women (National Academies of Sciences Engineering)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68884-83E9-AC8C-E16E-F2677AD1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D9D5B128-FBEA-5B8F-8041-E3F7B269D7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864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16"/>
    </mc:Choice>
    <mc:Fallback>
      <p:transition spd="slow" advTm="85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178086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5D090AC-C85E-5B78-6D1D-83E7B7907E9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935324" y="2463159"/>
            <a:ext cx="8015773" cy="323426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Data source: Integrated Postsecondary Education Data System (IPEDS) 2022 </a:t>
            </a:r>
          </a:p>
          <a:p>
            <a:r>
              <a:rPr lang="en-US" dirty="0"/>
              <a:t>Sample: 1,549 public institutions </a:t>
            </a:r>
          </a:p>
          <a:p>
            <a:r>
              <a:rPr lang="en-US" dirty="0"/>
              <a:t>Datasets used: </a:t>
            </a:r>
          </a:p>
          <a:p>
            <a:pPr marL="852678" lvl="2"/>
            <a:r>
              <a:rPr lang="en-US" dirty="0"/>
              <a:t>Institutional Characteristics </a:t>
            </a:r>
          </a:p>
          <a:p>
            <a:pPr marL="852678" lvl="2"/>
            <a:r>
              <a:rPr lang="en-US" dirty="0"/>
              <a:t>Completions </a:t>
            </a:r>
          </a:p>
          <a:p>
            <a:pPr marL="852678" lvl="2"/>
            <a:r>
              <a:rPr lang="en-US" dirty="0"/>
              <a:t>Charges </a:t>
            </a:r>
          </a:p>
          <a:p>
            <a:r>
              <a:rPr lang="en-US" dirty="0"/>
              <a:t>Analysis method: Regression </a:t>
            </a:r>
          </a:p>
          <a:p>
            <a:r>
              <a:rPr lang="en-US" dirty="0"/>
              <a:t>Tools: Python (pandas, scikit-learn, matplotlib, seaborn) 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A643DC63-F5CC-485D-0EDD-B876134CAF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27"/>
    </mc:Choice>
    <mc:Fallback>
      <p:transition spd="slow" advTm="39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 dirty="0"/>
              <a:t>Key Findings - Descriptive Statistics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146040" y="2414287"/>
            <a:ext cx="6741367" cy="420810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completion rates:</a:t>
            </a:r>
          </a:p>
          <a:p>
            <a:pPr marL="852678" lvl="2" indent="-285750">
              <a:buFont typeface="Arial" panose="020B0604020202020204" pitchFamily="34" charset="0"/>
              <a:buChar char="•"/>
            </a:pPr>
            <a:r>
              <a:rPr lang="en-US" dirty="0"/>
              <a:t>Male students: 390.35 </a:t>
            </a:r>
          </a:p>
          <a:p>
            <a:pPr marL="852678" lvl="2" indent="-285750">
              <a:buFont typeface="Arial" panose="020B0604020202020204" pitchFamily="34" charset="0"/>
              <a:buChar char="•"/>
            </a:pPr>
            <a:r>
              <a:rPr lang="en-US" dirty="0"/>
              <a:t>Female students: 290.64 </a:t>
            </a:r>
          </a:p>
          <a:p>
            <a:pPr marL="569214" lvl="1" indent="-285750">
              <a:buFont typeface="Arial" panose="020B0604020202020204" pitchFamily="34" charset="0"/>
              <a:buChar char="•"/>
            </a:pPr>
            <a:r>
              <a:rPr lang="en-US" dirty="0"/>
              <a:t>Ethnic disparities:</a:t>
            </a:r>
          </a:p>
          <a:p>
            <a:pPr marL="852678" lvl="2" indent="-285750">
              <a:buFont typeface="Arial" panose="020B0604020202020204" pitchFamily="34" charset="0"/>
              <a:buChar char="•"/>
            </a:pPr>
            <a:r>
              <a:rPr lang="en-US" dirty="0"/>
              <a:t>Highest: White and Asian students</a:t>
            </a:r>
          </a:p>
          <a:p>
            <a:pPr marL="852678" lvl="2" indent="-285750">
              <a:buFont typeface="Arial" panose="020B0604020202020204" pitchFamily="34" charset="0"/>
              <a:buChar char="•"/>
            </a:pPr>
            <a:r>
              <a:rPr lang="en-US" dirty="0"/>
              <a:t>Lowest: American Indian/Alaska Native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Financial aspects:</a:t>
            </a:r>
          </a:p>
          <a:p>
            <a:pPr marL="852678" lvl="2" indent="-285750">
              <a:buFont typeface="Arial" panose="020B0604020202020204" pitchFamily="34" charset="0"/>
              <a:buChar char="•"/>
            </a:pPr>
            <a:r>
              <a:rPr lang="en-US" dirty="0"/>
              <a:t>Average tuition: $5,081.53 </a:t>
            </a:r>
          </a:p>
          <a:p>
            <a:pPr marL="852678" lvl="2" indent="-285750">
              <a:buFont typeface="Arial" panose="020B0604020202020204" pitchFamily="34" charset="0"/>
              <a:buChar char="•"/>
            </a:pPr>
            <a:r>
              <a:rPr lang="en-US" dirty="0"/>
              <a:t>Range: $0 to $20,173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EF19E5C5-B0E8-1D60-55E4-E8D9758237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58"/>
    </mc:Choice>
    <mc:Fallback>
      <p:transition spd="slow" advTm="45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725" y="751645"/>
            <a:ext cx="5884027" cy="1204912"/>
          </a:xfrm>
        </p:spPr>
        <p:txBody>
          <a:bodyPr/>
          <a:lstStyle/>
          <a:p>
            <a:r>
              <a:rPr lang="en-US" dirty="0"/>
              <a:t>Distribution of Completions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30576" y="2086432"/>
            <a:ext cx="5907176" cy="253682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Right-skewed pattern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institutions report relatively low completion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 small number of institutions account for a disproportionately large number of completions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Implications for resource allocation and policy-making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1F7487B-FB4D-0965-7050-5E7AB54B6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806" y="252339"/>
            <a:ext cx="5647182" cy="4370919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E67292C4-19D3-94C3-0D4A-FC9CCE139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94"/>
    </mc:Choice>
    <mc:Fallback>
      <p:transition spd="slow" advTm="36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881" y="607949"/>
            <a:ext cx="5884027" cy="1204912"/>
          </a:xfrm>
        </p:spPr>
        <p:txBody>
          <a:bodyPr/>
          <a:lstStyle/>
          <a:p>
            <a:r>
              <a:rPr lang="en-US" dirty="0"/>
              <a:t>Correlation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22881" y="2207143"/>
            <a:ext cx="5907176" cy="283799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correlations: </a:t>
            </a:r>
          </a:p>
          <a:p>
            <a:pPr lvl="2"/>
            <a:r>
              <a:rPr lang="en-US" dirty="0"/>
              <a:t>Strong positive correlations between male and female completion rates within ethnic groups (e.g., r = 0.97 for Asian students)</a:t>
            </a:r>
          </a:p>
          <a:p>
            <a:pPr lvl="2"/>
            <a:r>
              <a:rPr lang="en-US" dirty="0"/>
              <a:t>Total completions highly correlated with both male (r = 0.99) and female (r = 0.98) completions</a:t>
            </a:r>
          </a:p>
          <a:p>
            <a:pPr lvl="2"/>
            <a:r>
              <a:rPr lang="en-US" dirty="0"/>
              <a:t>Financial factors showed weak to moderate correlations with completion rates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B55D156-62DB-8081-7EA7-A78782527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6" y="46166"/>
            <a:ext cx="5253949" cy="4796421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CAEE50D3-8F66-E320-B8B9-5487BB0B30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863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56"/>
    </mc:Choice>
    <mc:Fallback>
      <p:transition spd="slow" advTm="26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54" y="245150"/>
            <a:ext cx="3199455" cy="919409"/>
          </a:xfrm>
        </p:spPr>
        <p:txBody>
          <a:bodyPr>
            <a:normAutofit/>
          </a:bodyPr>
          <a:lstStyle/>
          <a:p>
            <a:r>
              <a:rPr lang="en-US" dirty="0"/>
              <a:t>Model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85A1B5-2403-33BD-B435-4C0ABCAB3FE6}"/>
              </a:ext>
            </a:extLst>
          </p:cNvPr>
          <p:cNvSpPr>
            <a:spLocks noGrp="1" noChangeArrowheads="1"/>
          </p:cNvSpPr>
          <p:nvPr>
            <p:ph sz="half" idx="16"/>
          </p:nvPr>
        </p:nvSpPr>
        <p:spPr bwMode="auto">
          <a:xfrm>
            <a:off x="765109" y="637959"/>
            <a:ext cx="361924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Ridge Regression results: </a:t>
            </a:r>
          </a:p>
          <a:p>
            <a:pPr marL="569214"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Error: 0.47315647</a:t>
            </a:r>
          </a:p>
          <a:p>
            <a:pPr marL="569214"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0.999 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214"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 </a:t>
            </a:r>
          </a:p>
          <a:p>
            <a:pPr marL="569214"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explains nearly all variance in STEM completion rates </a:t>
            </a:r>
          </a:p>
          <a:p>
            <a:pPr marL="569214"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Extremely high predictive power </a:t>
            </a:r>
          </a:p>
          <a:p>
            <a:pPr marL="569214"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accurate forecasting of STEM degree completion rates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1BA994-EF39-9B91-C058-F31C3D2F8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076" y="245150"/>
            <a:ext cx="6428800" cy="35038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CF8051-5D99-6D8D-DCC9-3FA54FB6CC3F}"/>
              </a:ext>
            </a:extLst>
          </p:cNvPr>
          <p:cNvSpPr txBox="1"/>
          <p:nvPr/>
        </p:nvSpPr>
        <p:spPr>
          <a:xfrm>
            <a:off x="251926" y="3778490"/>
            <a:ext cx="62328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Key observations: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Linear Regression: </a:t>
            </a:r>
            <a:r>
              <a:rPr lang="en-US" sz="1400" dirty="0"/>
              <a:t>Shows the lowest MSE, very close to zero. This suggests it fits the training data extremely well, potentially overfitting.</a:t>
            </a:r>
            <a:br>
              <a:rPr lang="en-US" sz="1400" dirty="0"/>
            </a:b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Ridge Regression: </a:t>
            </a:r>
            <a:r>
              <a:rPr lang="en-US" sz="1400" dirty="0"/>
              <a:t>Has a slightly higher MSE than Linear Regression, but still relatively low. This indicates it's providing some regularization while maintaining good predictive performance.</a:t>
            </a:r>
            <a:br>
              <a:rPr lang="en-US" sz="1400" dirty="0"/>
            </a:b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Lasso Regression: </a:t>
            </a:r>
            <a:r>
              <a:rPr lang="en-US" sz="1400" dirty="0"/>
              <a:t>Shows the highest MSE by a significant margin, around 2.75. This suggests it's applying the strongest regularization, potentially sacrificing some model fit for better generalization.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174173ED-72D7-BC4D-BD01-CDD74AF9B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23"/>
    </mc:Choice>
    <mc:Fallback>
      <p:transition spd="slow" advTm="60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282" y="508719"/>
            <a:ext cx="3748363" cy="974919"/>
          </a:xfrm>
        </p:spPr>
        <p:txBody>
          <a:bodyPr>
            <a:normAutofit/>
          </a:bodyPr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85A1B5-2403-33BD-B435-4C0ABCAB3FE6}"/>
              </a:ext>
            </a:extLst>
          </p:cNvPr>
          <p:cNvSpPr>
            <a:spLocks noGrp="1" noChangeArrowheads="1"/>
          </p:cNvSpPr>
          <p:nvPr>
            <p:ph sz="half" idx="16"/>
          </p:nvPr>
        </p:nvSpPr>
        <p:spPr bwMode="auto">
          <a:xfrm>
            <a:off x="6620070" y="1483638"/>
            <a:ext cx="530911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influential factors:</a:t>
            </a:r>
          </a:p>
          <a:p>
            <a:pPr marL="909828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White male and female completions</a:t>
            </a:r>
          </a:p>
          <a:p>
            <a:pPr marL="909828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male and female completions</a:t>
            </a:r>
          </a:p>
          <a:p>
            <a:pPr marL="909828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Hispanic/Latino student completion</a:t>
            </a:r>
          </a:p>
          <a:p>
            <a:pPr marL="909828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Asian student completions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Surprisingly, financial factors showed minimal influence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33F41-2D77-8834-4B27-292B5DED8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9" y="1419935"/>
            <a:ext cx="6475761" cy="4346383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D9719B91-3307-22B4-93D1-CC6767C88C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827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27"/>
    </mc:Choice>
    <mc:Fallback>
      <p:transition spd="slow" advTm="38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5135959-8d63-4cd5-baa0-6b39c11710d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F2AB6BC5E19C4093FAB9AE21F4D7AB" ma:contentTypeVersion="13" ma:contentTypeDescription="Create a new document." ma:contentTypeScope="" ma:versionID="a5c83a61cb22d1a98c4e72aeeebf484d">
  <xsd:schema xmlns:xsd="http://www.w3.org/2001/XMLSchema" xmlns:xs="http://www.w3.org/2001/XMLSchema" xmlns:p="http://schemas.microsoft.com/office/2006/metadata/properties" xmlns:ns3="15135959-8d63-4cd5-baa0-6b39c11710dc" xmlns:ns4="1e1e4ade-2967-4772-803e-aec9fd15aebc" targetNamespace="http://schemas.microsoft.com/office/2006/metadata/properties" ma:root="true" ma:fieldsID="570e17fa27036b362ee98c7677e4a75c" ns3:_="" ns4:_="">
    <xsd:import namespace="15135959-8d63-4cd5-baa0-6b39c11710dc"/>
    <xsd:import namespace="1e1e4ade-2967-4772-803e-aec9fd15aeb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35959-8d63-4cd5-baa0-6b39c11710d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1e4ade-2967-4772-803e-aec9fd15aebc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1e1e4ade-2967-4772-803e-aec9fd15aeb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5135959-8d63-4cd5-baa0-6b39c11710d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DDB31E-6598-4F69-B5E6-044440E1A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135959-8d63-4cd5-baa0-6b39c11710dc"/>
    <ds:schemaRef ds:uri="1e1e4ade-2967-4772-803e-aec9fd15ae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{6617EE9E-FED7-4FF8-9ECC-7EE070DB5AA0}tf67328976_win32</Template>
  <TotalTime>77</TotalTime>
  <Words>696</Words>
  <Application>Microsoft Office PowerPoint</Application>
  <PresentationFormat>Widescreen</PresentationFormat>
  <Paragraphs>121</Paragraphs>
  <Slides>13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Tenorite</vt:lpstr>
      <vt:lpstr>Times New Roman</vt:lpstr>
      <vt:lpstr>Custom</vt:lpstr>
      <vt:lpstr>Factors Affecting STEM Degree Completion At Public Universities In The United States  A quantitative analysis of IPEDS 2022 data  Your name: Biniam Abebe Date: July 21, 2024 University of North Texas, ADTA 5410-400</vt:lpstr>
      <vt:lpstr>STEM education is crucial for innovation and economic growth</vt:lpstr>
      <vt:lpstr>Literature Review: Key Insights</vt:lpstr>
      <vt:lpstr>Methodology</vt:lpstr>
      <vt:lpstr>Key Findings - Descriptive Statistics</vt:lpstr>
      <vt:lpstr>Distribution of Completions</vt:lpstr>
      <vt:lpstr>Correlation Analysis</vt:lpstr>
      <vt:lpstr>Model Results</vt:lpstr>
      <vt:lpstr>Feature Importance</vt:lpstr>
      <vt:lpstr> Implications</vt:lpstr>
      <vt:lpstr> Limitations and Future Research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Abebe, Biniam</dc:creator>
  <cp:lastModifiedBy>Abebe, Biniam</cp:lastModifiedBy>
  <cp:revision>4</cp:revision>
  <dcterms:created xsi:type="dcterms:W3CDTF">2024-07-21T16:33:18Z</dcterms:created>
  <dcterms:modified xsi:type="dcterms:W3CDTF">2024-07-24T01:19:19Z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0x01010001F2AB6BC5E19C4093FAB9AE21F4D7AB</vt:lpwstr>
  </property>
  <property fmtid="{D5CDD505-2E9C-101B-9397-08002B2CF9AE}" pid="3" name="MediaServiceImageTags">
    <vt:lpwstr/>
  </property>
</Properties>
</file>